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4BFD691-14D4-4A6F-9E97-E4E62025B583}" type="datetimeFigureOut">
              <a:rPr lang="en-US" smtClean="0"/>
              <a:pPr/>
              <a:t>10/19/2015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328A8D4-DC52-445D-8194-15968107D89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BFD691-14D4-4A6F-9E97-E4E62025B583}" type="datetimeFigureOut">
              <a:rPr lang="en-US" smtClean="0"/>
              <a:pPr/>
              <a:t>10/19/2015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328A8D4-DC52-445D-8194-15968107D8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4BFD691-14D4-4A6F-9E97-E4E62025B583}" type="datetimeFigureOut">
              <a:rPr lang="en-US" smtClean="0"/>
              <a:pPr/>
              <a:t>10/19/2015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328A8D4-DC52-445D-8194-15968107D8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BFD691-14D4-4A6F-9E97-E4E62025B583}" type="datetimeFigureOut">
              <a:rPr lang="en-US" smtClean="0"/>
              <a:pPr/>
              <a:t>10/19/2015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328A8D4-DC52-445D-8194-15968107D8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4BFD691-14D4-4A6F-9E97-E4E62025B583}" type="datetimeFigureOut">
              <a:rPr lang="en-US" smtClean="0"/>
              <a:pPr/>
              <a:t>10/19/2015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328A8D4-DC52-445D-8194-15968107D89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BFD691-14D4-4A6F-9E97-E4E62025B583}" type="datetimeFigureOut">
              <a:rPr lang="en-US" smtClean="0"/>
              <a:pPr/>
              <a:t>10/19/2015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328A8D4-DC52-445D-8194-15968107D8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4BFD691-14D4-4A6F-9E97-E4E62025B583}" type="datetimeFigureOut">
              <a:rPr lang="en-US" smtClean="0"/>
              <a:pPr/>
              <a:t>10/19/2015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328A8D4-DC52-445D-8194-15968107D8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4BFD691-14D4-4A6F-9E97-E4E62025B583}" type="datetimeFigureOut">
              <a:rPr lang="en-US" smtClean="0"/>
              <a:pPr/>
              <a:t>10/19/2015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328A8D4-DC52-445D-8194-15968107D8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4BFD691-14D4-4A6F-9E97-E4E62025B583}" type="datetimeFigureOut">
              <a:rPr lang="en-US" smtClean="0"/>
              <a:pPr/>
              <a:t>10/19/2015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328A8D4-DC52-445D-8194-15968107D8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BFD691-14D4-4A6F-9E97-E4E62025B583}" type="datetimeFigureOut">
              <a:rPr lang="en-US" smtClean="0"/>
              <a:pPr/>
              <a:t>10/19/2015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328A8D4-DC52-445D-8194-15968107D8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4BFD691-14D4-4A6F-9E97-E4E62025B583}" type="datetimeFigureOut">
              <a:rPr lang="en-US" smtClean="0"/>
              <a:pPr/>
              <a:t>10/19/2015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328A8D4-DC52-445D-8194-15968107D89A}"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4BFD691-14D4-4A6F-9E97-E4E62025B583}" type="datetimeFigureOut">
              <a:rPr lang="en-US" smtClean="0"/>
              <a:pPr/>
              <a:t>10/19/2015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328A8D4-DC52-445D-8194-15968107D8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2286000"/>
          </a:xfrm>
        </p:spPr>
        <p:txBody>
          <a:bodyPr/>
          <a:lstStyle/>
          <a:p>
            <a:r>
              <a:rPr lang="en-US" dirty="0" smtClean="0"/>
              <a:t>IBERIAN LYNX</a:t>
            </a:r>
            <a:endParaRPr lang="en-US" dirty="0"/>
          </a:p>
        </p:txBody>
      </p:sp>
      <p:sp>
        <p:nvSpPr>
          <p:cNvPr id="3" name="Subtitle 2"/>
          <p:cNvSpPr>
            <a:spLocks noGrp="1"/>
          </p:cNvSpPr>
          <p:nvPr>
            <p:ph type="subTitle" idx="1"/>
          </p:nvPr>
        </p:nvSpPr>
        <p:spPr>
          <a:xfrm>
            <a:off x="1371600" y="5410200"/>
            <a:ext cx="6400800" cy="914400"/>
          </a:xfrm>
        </p:spPr>
        <p:txBody>
          <a:bodyPr/>
          <a:lstStyle/>
          <a:p>
            <a:r>
              <a:rPr lang="en-US" dirty="0" err="1"/>
              <a:t>B</a:t>
            </a:r>
            <a:r>
              <a:rPr lang="en-US" dirty="0" err="1" smtClean="0"/>
              <a:t>y:Hana</a:t>
            </a:r>
            <a:endParaRPr lang="en-US" dirty="0"/>
          </a:p>
        </p:txBody>
      </p:sp>
      <p:pic>
        <p:nvPicPr>
          <p:cNvPr id="13314" name="Picture 2" descr="http://d2ouvy59p0dg6k.cloudfront.net/img/iberian_lynx_jcobo107618_352246.jpg"/>
          <p:cNvPicPr>
            <a:picLocks noChangeAspect="1" noChangeArrowheads="1"/>
          </p:cNvPicPr>
          <p:nvPr/>
        </p:nvPicPr>
        <p:blipFill>
          <a:blip r:embed="rId2"/>
          <a:srcRect/>
          <a:stretch>
            <a:fillRect/>
          </a:stretch>
        </p:blipFill>
        <p:spPr bwMode="auto">
          <a:xfrm>
            <a:off x="3657600" y="2667000"/>
            <a:ext cx="4724399" cy="2709645"/>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Habitat:</a:t>
            </a:r>
            <a:endParaRPr lang="en-US" dirty="0"/>
          </a:p>
        </p:txBody>
      </p:sp>
      <p:sp>
        <p:nvSpPr>
          <p:cNvPr id="3" name="Content Placeholder 2"/>
          <p:cNvSpPr>
            <a:spLocks noGrp="1"/>
          </p:cNvSpPr>
          <p:nvPr>
            <p:ph idx="1"/>
          </p:nvPr>
        </p:nvSpPr>
        <p:spPr>
          <a:xfrm>
            <a:off x="457200" y="1676400"/>
            <a:ext cx="7239000" cy="4846320"/>
          </a:xfrm>
        </p:spPr>
        <p:txBody>
          <a:bodyPr/>
          <a:lstStyle/>
          <a:p>
            <a:r>
              <a:rPr lang="en-US" dirty="0" smtClean="0"/>
              <a:t>The Iberian lynx is found in open forests, marquis thicket, sand dune and woodland settings. They frequently take up residence in areas that have ample scrub vegetation, as well. The Iberian lynx tends to stay away from plantations for Pire and eucalyptus trees. </a:t>
            </a:r>
            <a:endParaRPr lang="en-US" dirty="0"/>
          </a:p>
        </p:txBody>
      </p:sp>
      <p:pic>
        <p:nvPicPr>
          <p:cNvPr id="69634" name="Picture 2" descr="http://s.ngm.com/2010/05/iberian-lynx/img/iberian-lynx-615.jpg"/>
          <p:cNvPicPr>
            <a:picLocks noChangeAspect="1" noChangeArrowheads="1"/>
          </p:cNvPicPr>
          <p:nvPr/>
        </p:nvPicPr>
        <p:blipFill>
          <a:blip r:embed="rId2"/>
          <a:srcRect/>
          <a:stretch>
            <a:fillRect/>
          </a:stretch>
        </p:blipFill>
        <p:spPr bwMode="auto">
          <a:xfrm>
            <a:off x="3581401" y="4267200"/>
            <a:ext cx="4114800" cy="2590800"/>
          </a:xfrm>
          <a:prstGeom prst="rect">
            <a:avLst/>
          </a:prstGeom>
          <a:noFill/>
        </p:spPr>
      </p:pic>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country/continent is the lynx located?</a:t>
            </a:r>
            <a:endParaRPr lang="en-US" dirty="0"/>
          </a:p>
        </p:txBody>
      </p:sp>
      <p:sp>
        <p:nvSpPr>
          <p:cNvPr id="3" name="Content Placeholder 2"/>
          <p:cNvSpPr>
            <a:spLocks noGrp="1"/>
          </p:cNvSpPr>
          <p:nvPr>
            <p:ph idx="1"/>
          </p:nvPr>
        </p:nvSpPr>
        <p:spPr/>
        <p:txBody>
          <a:bodyPr/>
          <a:lstStyle/>
          <a:p>
            <a:r>
              <a:rPr lang="en-US" dirty="0" smtClean="0"/>
              <a:t>The Iberian lynx natural habitat is open forests and sand dune in isolated areas of </a:t>
            </a:r>
            <a:r>
              <a:rPr lang="en-US" b="1" dirty="0" smtClean="0"/>
              <a:t>Spain </a:t>
            </a:r>
            <a:r>
              <a:rPr lang="en-US" dirty="0" smtClean="0"/>
              <a:t>and </a:t>
            </a:r>
            <a:r>
              <a:rPr lang="en-US" b="1" dirty="0" smtClean="0"/>
              <a:t>Portugal</a:t>
            </a:r>
            <a:r>
              <a:rPr lang="en-US" dirty="0" smtClean="0"/>
              <a:t>. It is an endangered species with only 1,000 remaining in the wild.</a:t>
            </a:r>
            <a:r>
              <a:rPr lang="en-US" b="1" dirty="0" smtClean="0"/>
              <a:t> </a:t>
            </a:r>
            <a:endParaRPr lang="en-US" dirty="0"/>
          </a:p>
        </p:txBody>
      </p:sp>
      <p:pic>
        <p:nvPicPr>
          <p:cNvPr id="68610" name="Picture 2" descr="http://www.animalinfo.org/image/lynxparddm3%2013%20j.jpg"/>
          <p:cNvPicPr>
            <a:picLocks noChangeAspect="1" noChangeArrowheads="1"/>
          </p:cNvPicPr>
          <p:nvPr/>
        </p:nvPicPr>
        <p:blipFill>
          <a:blip r:embed="rId2"/>
          <a:srcRect/>
          <a:stretch>
            <a:fillRect/>
          </a:stretch>
        </p:blipFill>
        <p:spPr bwMode="auto">
          <a:xfrm>
            <a:off x="3429000" y="3352800"/>
            <a:ext cx="3810000" cy="3248025"/>
          </a:xfrm>
          <a:prstGeom prst="rect">
            <a:avLst/>
          </a:prstGeom>
          <a:noFill/>
        </p:spPr>
      </p:pic>
    </p:spTree>
  </p:cSld>
  <p:clrMapOvr>
    <a:masterClrMapping/>
  </p:clrMapOvr>
  <p:transition spd="slow">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caused this animal to be endangered?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Car hits:  </a:t>
            </a:r>
            <a:r>
              <a:rPr lang="en-US" dirty="0"/>
              <a:t>T</a:t>
            </a:r>
            <a:r>
              <a:rPr lang="en-US" dirty="0" smtClean="0"/>
              <a:t>he construction of high speed roads and highways, is one of the main threats for this wild cat. The year 2014 was a black year. About 22 animals died under the wheels of cars.</a:t>
            </a:r>
          </a:p>
          <a:p>
            <a:endParaRPr lang="en-US" dirty="0" smtClean="0"/>
          </a:p>
          <a:p>
            <a:r>
              <a:rPr lang="en-US" dirty="0" smtClean="0"/>
              <a:t>Habitat loss and degradation:  Roads, dams, railways and other human activities contribute to the loss of the Iberian lynx distribution area. It is thought that between 1960 and 1990, the Iberian lynx suffered an 80% loss in its range.</a:t>
            </a:r>
          </a:p>
          <a:p>
            <a:endParaRPr lang="en-US" dirty="0" smtClean="0"/>
          </a:p>
          <a:p>
            <a:r>
              <a:rPr lang="en-US" dirty="0" smtClean="0"/>
              <a:t>Illegal hunting:  Hunters prized its valuable fur and its meat. The Iberian lynx was legally protected against hunting from the early 1970’s but they are still the victims of guns, traps, and snares, particularly set for other animals.</a:t>
            </a:r>
          </a:p>
          <a:p>
            <a:endParaRPr lang="en-US" dirty="0" smtClean="0"/>
          </a:p>
          <a:p>
            <a:r>
              <a:rPr lang="en-US" dirty="0" smtClean="0"/>
              <a:t>Climate change:  Under future climate change conditions, it is unclear if the regions where the lynx currently lives will still be suitable for the species. The lynx range to the north, could improve to its climate change.  </a:t>
            </a:r>
            <a:endParaRPr lang="en-US" dirty="0"/>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there laws protecting the Iberian lynx?</a:t>
            </a:r>
            <a:endParaRPr lang="en-US" dirty="0"/>
          </a:p>
        </p:txBody>
      </p:sp>
      <p:sp>
        <p:nvSpPr>
          <p:cNvPr id="3" name="Content Placeholder 2"/>
          <p:cNvSpPr>
            <a:spLocks noGrp="1"/>
          </p:cNvSpPr>
          <p:nvPr>
            <p:ph idx="1"/>
          </p:nvPr>
        </p:nvSpPr>
        <p:spPr/>
        <p:txBody>
          <a:bodyPr/>
          <a:lstStyle/>
          <a:p>
            <a:r>
              <a:rPr lang="en-US" dirty="0" smtClean="0"/>
              <a:t>Yes, the WWF is protecting the lynx. The WWF has been working to protect the Iberian lynx for more than 15 years. This law uses high tech cameras, which helps the WWF conservationists to better understand and protect the lynx.</a:t>
            </a:r>
          </a:p>
          <a:p>
            <a:r>
              <a:rPr lang="en-US" dirty="0" smtClean="0"/>
              <a:t> The Big Cat Rescue law is also protecting the Iberian lynx.  </a:t>
            </a:r>
            <a:endParaRPr lang="en-US" dirty="0"/>
          </a:p>
        </p:txBody>
      </p:sp>
    </p:spTree>
  </p:cSld>
  <p:clrMapOvr>
    <a:masterClrMapping/>
  </p:clrMapOvr>
  <p:transition spd="slow">
    <p:spli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could people do to save this animal?</a:t>
            </a:r>
            <a:endParaRPr lang="en-US" dirty="0"/>
          </a:p>
        </p:txBody>
      </p:sp>
      <p:sp>
        <p:nvSpPr>
          <p:cNvPr id="3" name="Content Placeholder 2"/>
          <p:cNvSpPr>
            <a:spLocks noGrp="1"/>
          </p:cNvSpPr>
          <p:nvPr>
            <p:ph idx="1"/>
          </p:nvPr>
        </p:nvSpPr>
        <p:spPr/>
        <p:txBody>
          <a:bodyPr/>
          <a:lstStyle/>
          <a:p>
            <a:r>
              <a:rPr lang="en-US" dirty="0" smtClean="0"/>
              <a:t>There are many organizations protecting this animal. You can help contribute to the organization as well to help save the Iberian lynx.</a:t>
            </a:r>
          </a:p>
          <a:p>
            <a:r>
              <a:rPr lang="en-US" dirty="0" smtClean="0"/>
              <a:t>We can also protect the Iberian lynx’s habitat by planting a cork tree.  </a:t>
            </a:r>
            <a:endParaRPr lang="en-US" dirty="0"/>
          </a:p>
        </p:txBody>
      </p:sp>
    </p:spTree>
  </p:cSld>
  <p:clrMapOvr>
    <a:masterClrMapping/>
  </p:clrMapOvr>
  <p:transition spd="slow">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a:t>
            </a:r>
            <a:endParaRPr lang="en-US" dirty="0"/>
          </a:p>
        </p:txBody>
      </p:sp>
      <p:sp>
        <p:nvSpPr>
          <p:cNvPr id="3" name="Content Placeholder 2"/>
          <p:cNvSpPr>
            <a:spLocks noGrp="1"/>
          </p:cNvSpPr>
          <p:nvPr>
            <p:ph idx="1"/>
          </p:nvPr>
        </p:nvSpPr>
        <p:spPr/>
        <p:txBody>
          <a:bodyPr/>
          <a:lstStyle/>
          <a:p>
            <a:r>
              <a:rPr lang="en-US" dirty="0" smtClean="0"/>
              <a:t>The scientific name for this animal </a:t>
            </a:r>
            <a:r>
              <a:rPr lang="en-US" smtClean="0"/>
              <a:t>is called </a:t>
            </a:r>
            <a:r>
              <a:rPr lang="en-US" dirty="0" smtClean="0"/>
              <a:t>lynx </a:t>
            </a:r>
            <a:r>
              <a:rPr lang="en-US" dirty="0" err="1" smtClean="0"/>
              <a:t>pardinus</a:t>
            </a:r>
            <a:r>
              <a:rPr lang="en-US" dirty="0" smtClean="0"/>
              <a:t>.</a:t>
            </a:r>
            <a:endParaRPr lang="en-US" dirty="0" smtClean="0"/>
          </a:p>
          <a:p>
            <a:r>
              <a:rPr lang="en-US" dirty="0" smtClean="0"/>
              <a:t>An Iberian lynx can spot a mouse 250 feet away</a:t>
            </a:r>
          </a:p>
          <a:p>
            <a:r>
              <a:rPr lang="en-US" dirty="0" smtClean="0"/>
              <a:t>Their life span in the wild is 14 years</a:t>
            </a:r>
          </a:p>
          <a:p>
            <a:r>
              <a:rPr lang="en-US" dirty="0" smtClean="0"/>
              <a:t>The male Iberian lynxes are much larger than the female ones</a:t>
            </a:r>
          </a:p>
          <a:p>
            <a:r>
              <a:rPr lang="en-US" dirty="0" smtClean="0"/>
              <a:t>Lynxes are the most active after sunset and before sunrise.</a:t>
            </a:r>
          </a:p>
          <a:p>
            <a:endParaRPr lang="en-US" dirty="0" smtClean="0"/>
          </a:p>
          <a:p>
            <a:endParaRPr lang="en-US" dirty="0" smtClean="0"/>
          </a:p>
          <a:p>
            <a:endParaRPr lang="en-US" dirty="0" smtClean="0"/>
          </a:p>
          <a:p>
            <a:endParaRPr lang="en-US" dirty="0" smtClean="0"/>
          </a:p>
        </p:txBody>
      </p:sp>
    </p:spTree>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dirty="0" smtClean="0"/>
              <a:t>http://www.my-cause.com/</a:t>
            </a:r>
          </a:p>
          <a:p>
            <a:r>
              <a:rPr lang="en-US" dirty="0" smtClean="0"/>
              <a:t>http://wwf.panda.org/</a:t>
            </a:r>
          </a:p>
          <a:p>
            <a:r>
              <a:rPr lang="en-US" dirty="0" smtClean="0"/>
              <a:t>http://bigcatrescue.org/</a:t>
            </a:r>
          </a:p>
          <a:p>
            <a:r>
              <a:rPr lang="en-US" dirty="0" smtClean="0"/>
              <a:t>http://www.interestingfunfacts.com/</a:t>
            </a:r>
          </a:p>
        </p:txBody>
      </p:sp>
    </p:spTree>
  </p:cSld>
  <p:clrMapOvr>
    <a:masterClrMapping/>
  </p:clrMapOvr>
  <p:transition spd="slow">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464</TotalTime>
  <Words>459</Words>
  <Application>Microsoft Office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IBERIAN LYNX</vt:lpstr>
      <vt:lpstr>Habitat:</vt:lpstr>
      <vt:lpstr>What country/continent is the lynx located?</vt:lpstr>
      <vt:lpstr>What caused this animal to be endangered?</vt:lpstr>
      <vt:lpstr>Are there laws protecting the Iberian lynx?</vt:lpstr>
      <vt:lpstr>What could people do to save this animal?</vt:lpstr>
      <vt:lpstr>Interesting facts:</vt:lpstr>
      <vt:lpstr>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IBERIAN LYNX</dc:title>
  <dc:creator>Sanober</dc:creator>
  <cp:lastModifiedBy>Sanober</cp:lastModifiedBy>
  <cp:revision>39</cp:revision>
  <dcterms:created xsi:type="dcterms:W3CDTF">2015-10-17T19:10:02Z</dcterms:created>
  <dcterms:modified xsi:type="dcterms:W3CDTF">2015-10-19T23:15:34Z</dcterms:modified>
</cp:coreProperties>
</file>